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2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441996-7B7E-6E98-8BCC-0B4C3BD31A7E}" name="Angelique Parashis" initials="AP" userId="S::a.parashis@IEEE.ORG::4421cc82-a4a9-492c-90de-5aedd3fb36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2"/>
    <a:srgbClr val="72963D"/>
    <a:srgbClr val="E37222"/>
    <a:srgbClr val="9A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510" autoAdjust="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CD98C-5039-4ECA-ACD3-4E7B378BBEE1}" type="datetimeFigureOut">
              <a:rPr lang="en-US" smtClean="0"/>
              <a:t>7/6/2023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BB91F-F5A4-4D9E-8B52-85C417DE2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1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84" y="6089904"/>
            <a:ext cx="1575779" cy="460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1" y="1049217"/>
            <a:ext cx="5585255" cy="189721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2946435"/>
            <a:ext cx="5891213" cy="161945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ln>
                  <a:noFill/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4721382"/>
            <a:ext cx="5891213" cy="161945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50000"/>
              </a:lnSpc>
              <a:buNone/>
              <a:defRPr sz="1400" b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[Title]</a:t>
            </a:r>
          </a:p>
          <a:p>
            <a:pPr lvl="0"/>
            <a:r>
              <a:rPr lang="en-US" dirty="0"/>
              <a:t>[Event]</a:t>
            </a:r>
          </a:p>
        </p:txBody>
      </p:sp>
    </p:spTree>
    <p:extLst>
      <p:ext uri="{BB962C8B-B14F-4D97-AF65-F5344CB8AC3E}">
        <p14:creationId xmlns:p14="http://schemas.microsoft.com/office/powerpoint/2010/main" val="15084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8B7-7E5C-E641-95E4-F6C0B2BD49FB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E018-9F03-A746-9223-F716CFE815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5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32FC-3E5C-1843-A148-7D1F9E345B79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E018-9F03-A746-9223-F716CFE815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2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48202" y="866275"/>
            <a:ext cx="7378148" cy="5125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7EE7D-DC81-4408-9AFA-51CF82E43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7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84" y="6089904"/>
            <a:ext cx="1575779" cy="460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29" y="1074582"/>
            <a:ext cx="5585255" cy="189721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62056" y="3020518"/>
            <a:ext cx="5891213" cy="1619458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ln>
                  <a:noFill/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62056" y="4795465"/>
            <a:ext cx="5891213" cy="161945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50000"/>
              </a:lnSpc>
              <a:buNone/>
              <a:defRPr sz="1400" b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[Title]</a:t>
            </a:r>
          </a:p>
          <a:p>
            <a:pPr lvl="0"/>
            <a:r>
              <a:rPr lang="en-US" dirty="0"/>
              <a:t>[Event]</a:t>
            </a:r>
          </a:p>
        </p:txBody>
      </p:sp>
    </p:spTree>
    <p:extLst>
      <p:ext uri="{BB962C8B-B14F-4D97-AF65-F5344CB8AC3E}">
        <p14:creationId xmlns:p14="http://schemas.microsoft.com/office/powerpoint/2010/main" val="30032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E86-41F5-B541-AB3B-BC831B406C62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E018-9F03-A746-9223-F716CFE8154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r="91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84" y="6089904"/>
            <a:ext cx="1575779" cy="460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5718235"/>
            <a:ext cx="2953279" cy="1003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5"/>
          <a:stretch/>
        </p:blipFill>
        <p:spPr>
          <a:xfrm>
            <a:off x="-1" y="998698"/>
            <a:ext cx="11804163" cy="4586187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650523" y="1582053"/>
            <a:ext cx="3416808" cy="3419475"/>
          </a:xfrm>
          <a:prstGeom prst="ellipse">
            <a:avLst/>
          </a:prstGeom>
          <a:solidFill>
            <a:srgbClr val="FF40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62056" y="1873771"/>
            <a:ext cx="5891213" cy="124418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ln>
                  <a:noFill/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962056" y="3208755"/>
            <a:ext cx="5891213" cy="124418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54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286699"/>
            <a:ext cx="2953279" cy="1003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84" y="6089904"/>
            <a:ext cx="1575779" cy="46012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229708" y="2368447"/>
            <a:ext cx="5891213" cy="124418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ln>
                  <a:noFill/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29708" y="3703431"/>
            <a:ext cx="5891213" cy="124418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244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605"/>
            <a:ext cx="12192000" cy="17193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11" y="296164"/>
            <a:ext cx="6343389" cy="5100085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687409" y="634299"/>
            <a:ext cx="1334413" cy="1335455"/>
          </a:xfrm>
          <a:prstGeom prst="ellipse">
            <a:avLst/>
          </a:prstGeom>
          <a:solidFill>
            <a:srgbClr val="FF40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0235182" y="2165392"/>
            <a:ext cx="1334413" cy="1335455"/>
          </a:xfrm>
          <a:prstGeom prst="ellipse">
            <a:avLst/>
          </a:prstGeom>
          <a:solidFill>
            <a:srgbClr val="FF40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 title="ADD PHOTO"/>
          <p:cNvSpPr>
            <a:spLocks noGrp="1" noChangeAspect="1"/>
          </p:cNvSpPr>
          <p:nvPr>
            <p:ph type="pic" sz="quarter" idx="15"/>
          </p:nvPr>
        </p:nvSpPr>
        <p:spPr>
          <a:xfrm>
            <a:off x="8687410" y="3704998"/>
            <a:ext cx="1334413" cy="1335455"/>
          </a:xfrm>
          <a:prstGeom prst="ellipse">
            <a:avLst/>
          </a:prstGeom>
          <a:solidFill>
            <a:srgbClr val="FF40FF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84" y="6089904"/>
            <a:ext cx="1575779" cy="4601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61" y="5876159"/>
            <a:ext cx="2613075" cy="887618"/>
          </a:xfrm>
          <a:prstGeom prst="rect">
            <a:avLst/>
          </a:prstGeom>
        </p:spPr>
      </p:pic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5654" y="6089904"/>
            <a:ext cx="783336" cy="460128"/>
          </a:xfrm>
        </p:spPr>
        <p:txBody>
          <a:bodyPr/>
          <a:lstStyle>
            <a:lvl1pPr>
              <a:defRPr b="1">
                <a:solidFill>
                  <a:srgbClr val="0067A2"/>
                </a:solidFill>
              </a:defRPr>
            </a:lvl1pPr>
          </a:lstStyle>
          <a:p>
            <a:fld id="{B2C0E018-9F03-A746-9223-F716CFE81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36810" y="634299"/>
            <a:ext cx="7502849" cy="124418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ln>
                  <a:noFill/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36810" y="2580208"/>
            <a:ext cx="7502849" cy="2896699"/>
          </a:xfrm>
          <a:noFill/>
          <a:ln>
            <a:noFill/>
          </a:ln>
        </p:spPr>
        <p:txBody>
          <a:bodyPr>
            <a:normAutofit/>
          </a:bodyPr>
          <a:lstStyle>
            <a:lvl1pPr marL="285750" indent="-285750">
              <a:buClr>
                <a:srgbClr val="0067A2"/>
              </a:buClr>
              <a:buSzPct val="150000"/>
              <a:buFont typeface="Arial" charset="0"/>
              <a:buChar char="•"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36810" y="2021700"/>
            <a:ext cx="7502849" cy="42169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Clr>
                <a:srgbClr val="0067A2"/>
              </a:buClr>
              <a:buFont typeface="Arial" charset="0"/>
              <a:buNone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496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605"/>
            <a:ext cx="12192000" cy="1719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84" y="6089904"/>
            <a:ext cx="1575779" cy="460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61" y="5876159"/>
            <a:ext cx="2613075" cy="887618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5654" y="6089904"/>
            <a:ext cx="783336" cy="460128"/>
          </a:xfrm>
        </p:spPr>
        <p:txBody>
          <a:bodyPr/>
          <a:lstStyle>
            <a:lvl1pPr>
              <a:defRPr b="1">
                <a:solidFill>
                  <a:srgbClr val="0067A2"/>
                </a:solidFill>
              </a:defRPr>
            </a:lvl1pPr>
          </a:lstStyle>
          <a:p>
            <a:fld id="{B2C0E018-9F03-A746-9223-F716CFE81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36810" y="634299"/>
            <a:ext cx="11167353" cy="124418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ln>
                  <a:noFill/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36810" y="2580208"/>
            <a:ext cx="11167353" cy="2896699"/>
          </a:xfrm>
          <a:noFill/>
          <a:ln>
            <a:noFill/>
          </a:ln>
        </p:spPr>
        <p:txBody>
          <a:bodyPr>
            <a:normAutofit/>
          </a:bodyPr>
          <a:lstStyle>
            <a:lvl1pPr marL="285750" indent="-285750">
              <a:buClr>
                <a:srgbClr val="0067A2"/>
              </a:buClr>
              <a:buSzPct val="150000"/>
              <a:buFont typeface="Arial" charset="0"/>
              <a:buChar char="•"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36810" y="2021700"/>
            <a:ext cx="11167353" cy="42169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Clr>
                <a:srgbClr val="0067A2"/>
              </a:buClr>
              <a:buFont typeface="Arial" charset="0"/>
              <a:buNone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500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968"/>
            <a:ext cx="12192000" cy="3304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84" y="6089904"/>
            <a:ext cx="1575779" cy="460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17" y="5876159"/>
            <a:ext cx="2613075" cy="88761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990" y="6213709"/>
            <a:ext cx="783336" cy="460128"/>
          </a:xfrm>
        </p:spPr>
        <p:txBody>
          <a:bodyPr/>
          <a:lstStyle>
            <a:lvl1pPr>
              <a:defRPr b="1">
                <a:solidFill>
                  <a:srgbClr val="0067A2"/>
                </a:solidFill>
              </a:defRPr>
            </a:lvl1pPr>
          </a:lstStyle>
          <a:p>
            <a:fld id="{B2C0E018-9F03-A746-9223-F716CFE815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36810" y="634299"/>
            <a:ext cx="11167353" cy="124418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ln>
                  <a:noFill/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36810" y="2580208"/>
            <a:ext cx="11167353" cy="2896699"/>
          </a:xfrm>
          <a:noFill/>
          <a:ln>
            <a:noFill/>
          </a:ln>
        </p:spPr>
        <p:txBody>
          <a:bodyPr>
            <a:normAutofit/>
          </a:bodyPr>
          <a:lstStyle>
            <a:lvl1pPr marL="285750" indent="-285750">
              <a:buClr>
                <a:srgbClr val="0067A2"/>
              </a:buClr>
              <a:buSzPct val="150000"/>
              <a:buFont typeface="Arial" charset="0"/>
              <a:buChar char="•"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36810" y="2021700"/>
            <a:ext cx="11167353" cy="42169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Clr>
                <a:srgbClr val="0067A2"/>
              </a:buClr>
              <a:buFont typeface="Arial" charset="0"/>
              <a:buNone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658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BA78-BFCE-1B4F-9AB2-7C1A908FE955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E018-9F03-A746-9223-F716CFE815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9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9086-5760-4C43-BD14-423D945511CC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E018-9F03-A746-9223-F716CFE815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AB1B-ACB0-7C40-9ABB-3308F80440CC}" type="datetime1">
              <a:rPr lang="en-US" smtClean="0"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E018-9F03-A746-9223-F716CFE815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-experience.ieee.org/toolkits/ieee-elearning-discount/" TargetMode="External"/><Relationship Id="rId2" Type="http://schemas.openxmlformats.org/officeDocument/2006/relationships/hyperlink" Target="https://iln.ieee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eee.org/education/mud.ht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81398-FCA5-A56C-ED4F-A76DBDC0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E018-9F03-A746-9223-F716CFE8154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F5D28-1891-A3C9-4B97-D385A8D20B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810" y="634299"/>
            <a:ext cx="11167353" cy="906389"/>
          </a:xfrm>
        </p:spPr>
        <p:txBody>
          <a:bodyPr>
            <a:normAutofit/>
          </a:bodyPr>
          <a:lstStyle/>
          <a:p>
            <a:r>
              <a:rPr lang="en-US"/>
              <a:t>IEEE </a:t>
            </a:r>
            <a:r>
              <a:rPr lang="en-US" dirty="0"/>
              <a:t>Member Discount: </a:t>
            </a:r>
            <a:br>
              <a:rPr lang="en-US" dirty="0"/>
            </a:br>
            <a:r>
              <a:rPr lang="en-US" dirty="0"/>
              <a:t>Save an Additional 50% on IEEE eLearning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C6610-23EC-270F-DB46-E0DF78C9D2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6809" y="1540688"/>
            <a:ext cx="4618682" cy="424127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As per members’ recommendation from IEEE Sections Congress 2020, IEEE now offers members </a:t>
            </a:r>
            <a:r>
              <a:rPr lang="en-US" b="1" dirty="0">
                <a:solidFill>
                  <a:srgbClr val="E37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steeply-discounted access to three eLearning courses per membership year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(beyond the already-discounted membership rate!).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Choose from 300+ courses on the </a:t>
            </a:r>
            <a:r>
              <a:rPr lang="en-US" b="1" dirty="0">
                <a:solidFill>
                  <a:srgbClr val="0067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Learning Network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iln.ieee.org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) on hot topics such as blockchain, digital transformation and machine learning.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No need to remember a promotion code or use a special link – once the course is in your shopping cart, </a:t>
            </a:r>
            <a:r>
              <a:rPr lang="en-US" b="1" dirty="0">
                <a:solidFill>
                  <a:srgbClr val="7296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discount will present itself during checkout.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Purchases may be made in separate transactions.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Use the IEEE Brand Experience toolkit to promote to your audience: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brand-experience.ieee.org/toolkits/</a:t>
            </a:r>
            <a:b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</a:br>
            <a:r>
              <a:rPr lang="en-US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ieee</a:t>
            </a: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elearning</a:t>
            </a: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-discount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 descr="A picture containing text, clothing, human face, screenshot&#10;&#10;Description automatically generated">
            <a:extLst>
              <a:ext uri="{FF2B5EF4-FFF2-40B4-BE49-F238E27FC236}">
                <a16:creationId xmlns:a16="http://schemas.microsoft.com/office/drawing/2014/main" id="{C3ADD6D9-E7AE-31FD-B961-E5C005A81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24" y="1907312"/>
            <a:ext cx="5815367" cy="3043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50931-5D53-DA7C-7914-F11C3C3E1C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603" y="5964214"/>
            <a:ext cx="2420216" cy="68778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996C1C-03ED-F5B8-5DD2-0951F88269F4}"/>
              </a:ext>
            </a:extLst>
          </p:cNvPr>
          <p:cNvSpPr txBox="1">
            <a:spLocks/>
          </p:cNvSpPr>
          <p:nvPr/>
        </p:nvSpPr>
        <p:spPr>
          <a:xfrm>
            <a:off x="1403927" y="5781964"/>
            <a:ext cx="8894617" cy="104048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7A2"/>
              </a:buClr>
              <a:buSzPct val="150000"/>
              <a:buFont typeface="Arial" charset="0"/>
              <a:buChar char="•"/>
              <a:defRPr sz="1400" b="0" kern="120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kern="1200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kern="1200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kern="1200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kern="1200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www.ieee.org/education/mud.html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68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147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Angelique Parashis</dc:creator>
  <cp:lastModifiedBy>Angelique Parashis</cp:lastModifiedBy>
  <cp:revision>16</cp:revision>
  <dcterms:created xsi:type="dcterms:W3CDTF">2023-05-16T19:37:34Z</dcterms:created>
  <dcterms:modified xsi:type="dcterms:W3CDTF">2023-07-06T20:52:16Z</dcterms:modified>
</cp:coreProperties>
</file>